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313" r:id="rId2"/>
    <p:sldId id="400" r:id="rId3"/>
    <p:sldId id="434" r:id="rId4"/>
    <p:sldId id="433" r:id="rId5"/>
    <p:sldId id="401" r:id="rId6"/>
    <p:sldId id="439" r:id="rId7"/>
    <p:sldId id="440" r:id="rId8"/>
    <p:sldId id="407" r:id="rId9"/>
    <p:sldId id="435" r:id="rId10"/>
    <p:sldId id="406" r:id="rId11"/>
    <p:sldId id="436" r:id="rId12"/>
    <p:sldId id="438" r:id="rId13"/>
    <p:sldId id="437" r:id="rId14"/>
    <p:sldId id="396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nell, Sara Jeanne" initials="SSJ" lastIdx="2" clrIdx="0">
    <p:extLst/>
  </p:cmAuthor>
  <p:cmAuthor id="2" name="Sheldon Taylor" initials="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CCA"/>
    <a:srgbClr val="E7E7BB"/>
    <a:srgbClr val="F6F6E6"/>
    <a:srgbClr val="F3F2DA"/>
    <a:srgbClr val="007635"/>
    <a:srgbClr val="E7E200"/>
    <a:srgbClr val="007E39"/>
    <a:srgbClr val="FFFF00"/>
    <a:srgbClr val="DD1C77"/>
    <a:srgbClr val="2CA2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41" autoAdjust="0"/>
    <p:restoredTop sz="90965" autoAdjust="0"/>
  </p:normalViewPr>
  <p:slideViewPr>
    <p:cSldViewPr>
      <p:cViewPr varScale="1">
        <p:scale>
          <a:sx n="101" d="100"/>
          <a:sy n="101" d="100"/>
        </p:scale>
        <p:origin x="231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20.jpeg>
</file>

<file path=ppt/media/image28.png>
</file>

<file path=ppt/media/image29.pn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05BA3-79C9-494C-A796-985F9CA44AAE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FF2027-1C7D-43D1-A363-150358A38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78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ccuracy_and_precision" TargetMode="External"/><Relationship Id="rId3" Type="http://schemas.openxmlformats.org/officeDocument/2006/relationships/hyperlink" Target="https://en.wikipedia.org/wiki/Estimator" TargetMode="External"/><Relationship Id="rId7" Type="http://schemas.openxmlformats.org/officeDocument/2006/relationships/hyperlink" Target="https://en.wikipedia.org/wiki/Errors_and_residuals_in_statistic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Statistical_deviation" TargetMode="External"/><Relationship Id="rId5" Type="http://schemas.openxmlformats.org/officeDocument/2006/relationships/hyperlink" Target="https://en.wikipedia.org/wiki/Quadratic_mean" TargetMode="External"/><Relationship Id="rId10" Type="http://schemas.openxmlformats.org/officeDocument/2006/relationships/hyperlink" Target="http://climate.audubon.org/sites/default/files/NAS_EXTBIRD_V1.3_9.2.15%20lb.pdf" TargetMode="External"/><Relationship Id="rId4" Type="http://schemas.openxmlformats.org/officeDocument/2006/relationships/hyperlink" Target="https://en.wikipedia.org/wiki/Sample_moment" TargetMode="External"/><Relationship Id="rId9" Type="http://schemas.openxmlformats.org/officeDocument/2006/relationships/hyperlink" Target="https://en.wikipedia.org/wiki/Root-mean-square_deviation#cite_note-1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04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 error (RMSE)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sometimes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error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a frequently used measure of the differences between values (sample or population values) predicted by a model or an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Estimator"/>
              </a:rPr>
              <a:t>estimator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the values observed. The RMSD represents the square root of the second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Sample moment"/>
              </a:rPr>
              <a:t>sample moment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 differences between predicted values and observed values or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Quadratic mean"/>
              </a:rPr>
              <a:t>quadratic mean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these differences. These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Statistical deviation"/>
              </a:rPr>
              <a:t>deviations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called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Errors and residuals in statistics"/>
              </a:rPr>
              <a:t>residuals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when the calculations are performed over the data sample that was used for estimation and are called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prediction errors) when computed out-of-sample. The RMSD serves to aggregate the magnitudes of the errors in predictions for various times into a single measure of predictive power. RMSD is a measure of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Accuracy and precision"/>
              </a:rPr>
              <a:t>accuracy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 compare forecasting errors of different models for a particular dataset and not between datasets, as it is scale-dependent.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/>
              </a:rPr>
              <a:t>[1]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RMSD is always non-negative, and a value of 0 (almost never achieved in practice) would indicate a perfect fit to the data. In general, a lower RMSD is better than a higher one.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/>
              </a:rPr>
              <a:t>http://climate.audubon.org/sites/default/files/NAS_EXTBIRD_V1.3_9.2.15%20lb.pdf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72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Algorithm Response curves Responses are built from Complexity controlled by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99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433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75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Thuiller</a:t>
            </a:r>
            <a:r>
              <a:rPr lang="en-US" dirty="0"/>
              <a:t> 2014 </a:t>
            </a:r>
            <a:r>
              <a:rPr lang="en-US" dirty="0" err="1"/>
              <a:t>vars</a:t>
            </a:r>
            <a:r>
              <a:rPr lang="en-US" dirty="0"/>
              <a:t>, 196 focal </a:t>
            </a:r>
            <a:r>
              <a:rPr lang="en-US" dirty="0" err="1"/>
              <a:t>spp</a:t>
            </a:r>
            <a:endParaRPr lang="en-US" dirty="0"/>
          </a:p>
          <a:p>
            <a:r>
              <a:rPr lang="en-US" dirty="0"/>
              <a:t>Pres always higher </a:t>
            </a:r>
            <a:r>
              <a:rPr lang="en-US" dirty="0" err="1"/>
              <a:t>bc</a:t>
            </a:r>
            <a:r>
              <a:rPr lang="en-US" dirty="0"/>
              <a:t> higher RMSE is worse</a:t>
            </a:r>
          </a:p>
          <a:p>
            <a:r>
              <a:rPr lang="en-US" dirty="0"/>
              <a:t>Same general results with 17 </a:t>
            </a:r>
            <a:r>
              <a:rPr lang="en-US" dirty="0" err="1"/>
              <a:t>bioclim</a:t>
            </a:r>
            <a:r>
              <a:rPr lang="en-US" dirty="0"/>
              <a:t> </a:t>
            </a:r>
            <a:r>
              <a:rPr lang="en-US" dirty="0" err="1"/>
              <a:t>vars</a:t>
            </a:r>
            <a:r>
              <a:rPr lang="en-US" dirty="0"/>
              <a:t> (subset of 83 </a:t>
            </a:r>
            <a:r>
              <a:rPr lang="en-US" dirty="0" err="1"/>
              <a:t>focals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Points sized by number of </a:t>
            </a:r>
            <a:r>
              <a:rPr lang="en-US" dirty="0" err="1"/>
              <a:t>stateroutes</a:t>
            </a:r>
            <a:r>
              <a:rPr lang="en-US" dirty="0"/>
              <a:t> </a:t>
            </a:r>
            <a:r>
              <a:rPr lang="en-US" dirty="0" err="1"/>
              <a:t>spp</a:t>
            </a:r>
            <a:r>
              <a:rPr lang="en-US" dirty="0"/>
              <a:t> occurs at, each points is a </a:t>
            </a:r>
            <a:r>
              <a:rPr lang="en-US" dirty="0" err="1"/>
              <a:t>spp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09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Presence including</a:t>
            </a:r>
            <a:r>
              <a:rPr lang="en-US" baseline="0" dirty="0"/>
              <a:t> transients </a:t>
            </a:r>
            <a:r>
              <a:rPr lang="en-US" baseline="0" dirty="0" err="1"/>
              <a:t>rmse</a:t>
            </a:r>
            <a:r>
              <a:rPr lang="en-US" baseline="0" dirty="0"/>
              <a:t> always higher except for </a:t>
            </a:r>
            <a:r>
              <a:rPr lang="en-US" baseline="0" dirty="0" err="1"/>
              <a:t>MaxEnt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867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1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3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77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01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88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40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584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49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93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8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F0FCE-E66A-46B7-B2A5-045C740EA0D7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limate.audubon.org/sites/default/files/NAS_EXTBIRD_V1.3_9.2.15%20lb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10" Type="http://schemas.openxmlformats.org/officeDocument/2006/relationships/image" Target="../media/image20.jpeg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11" Type="http://schemas.openxmlformats.org/officeDocument/2006/relationships/image" Target="../media/image27.emf"/><Relationship Id="rId5" Type="http://schemas.openxmlformats.org/officeDocument/2006/relationships/image" Target="../media/image19.emf"/><Relationship Id="rId10" Type="http://schemas.openxmlformats.org/officeDocument/2006/relationships/image" Target="../media/image26.emf"/><Relationship Id="rId4" Type="http://schemas.openxmlformats.org/officeDocument/2006/relationships/image" Target="../media/image20.jpeg"/><Relationship Id="rId9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0800"/>
            <a:ext cx="8534400" cy="1143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Updated Chapter 3: Does temporal occupancy improve classic SDMs for birds in North America?</a:t>
            </a:r>
            <a:endParaRPr lang="en-US" altLang="en-US" sz="400" dirty="0"/>
          </a:p>
        </p:txBody>
      </p:sp>
    </p:spTree>
    <p:extLst>
      <p:ext uri="{BB962C8B-B14F-4D97-AF65-F5344CB8AC3E}">
        <p14:creationId xmlns:p14="http://schemas.microsoft.com/office/powerpoint/2010/main" val="360751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800" y="-19665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output: 196 focal species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52400" y="449368"/>
            <a:ext cx="8610600" cy="6150429"/>
            <a:chOff x="152400" y="449368"/>
            <a:chExt cx="8610600" cy="615042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400" y="449368"/>
              <a:ext cx="8610600" cy="615042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/>
            <a:srcRect l="18334" t="8180" r="73925" b="79715"/>
            <a:stretch/>
          </p:blipFill>
          <p:spPr>
            <a:xfrm>
              <a:off x="3505200" y="1905000"/>
              <a:ext cx="762000" cy="762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/>
            <a:srcRect l="85888" t="34593" r="2149" b="44497"/>
            <a:stretch/>
          </p:blipFill>
          <p:spPr>
            <a:xfrm>
              <a:off x="5486400" y="3810000"/>
              <a:ext cx="982579" cy="109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691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97" y="495848"/>
            <a:ext cx="8878474" cy="63235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83695" t="38088" r="1869" b="42059"/>
          <a:stretch/>
        </p:blipFill>
        <p:spPr>
          <a:xfrm>
            <a:off x="7338497" y="3810000"/>
            <a:ext cx="1676400" cy="153446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671997" y="6245504"/>
            <a:ext cx="381000" cy="270144"/>
          </a:xfrm>
          <a:custGeom>
            <a:avLst/>
            <a:gdLst>
              <a:gd name="connsiteX0" fmla="*/ 0 w 381000"/>
              <a:gd name="connsiteY0" fmla="*/ 0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0 w 381000"/>
              <a:gd name="connsiteY4" fmla="*/ 0 h 304800"/>
              <a:gd name="connsiteX0" fmla="*/ 10664 w 381000"/>
              <a:gd name="connsiteY0" fmla="*/ 39988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10664 w 381000"/>
              <a:gd name="connsiteY4" fmla="*/ 39988 h 304800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270144">
                <a:moveTo>
                  <a:pt x="10664" y="5332"/>
                </a:moveTo>
                <a:lnTo>
                  <a:pt x="365005" y="0"/>
                </a:lnTo>
                <a:lnTo>
                  <a:pt x="381000" y="270144"/>
                </a:lnTo>
                <a:lnTo>
                  <a:pt x="0" y="270144"/>
                </a:lnTo>
                <a:lnTo>
                  <a:pt x="10664" y="53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7429" y="18794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excluding transients: 108 focal species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5701" t="3791" r="76107" b="82936"/>
          <a:stretch/>
        </p:blipFill>
        <p:spPr>
          <a:xfrm>
            <a:off x="914400" y="439501"/>
            <a:ext cx="914400" cy="106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939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8671997" y="6245504"/>
            <a:ext cx="381000" cy="270144"/>
          </a:xfrm>
          <a:custGeom>
            <a:avLst/>
            <a:gdLst>
              <a:gd name="connsiteX0" fmla="*/ 0 w 381000"/>
              <a:gd name="connsiteY0" fmla="*/ 0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0 w 381000"/>
              <a:gd name="connsiteY4" fmla="*/ 0 h 304800"/>
              <a:gd name="connsiteX0" fmla="*/ 10664 w 381000"/>
              <a:gd name="connsiteY0" fmla="*/ 39988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10664 w 381000"/>
              <a:gd name="connsiteY4" fmla="*/ 39988 h 304800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270144">
                <a:moveTo>
                  <a:pt x="10664" y="5332"/>
                </a:moveTo>
                <a:lnTo>
                  <a:pt x="365005" y="0"/>
                </a:lnTo>
                <a:lnTo>
                  <a:pt x="381000" y="270144"/>
                </a:lnTo>
                <a:lnTo>
                  <a:pt x="0" y="270144"/>
                </a:lnTo>
                <a:lnTo>
                  <a:pt x="10664" y="53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28600" y="18794"/>
            <a:ext cx="69378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presence: presence excluding transients</a:t>
            </a:r>
            <a:endParaRPr lang="en-US" sz="2500" dirty="0"/>
          </a:p>
        </p:txBody>
      </p:sp>
      <p:grpSp>
        <p:nvGrpSpPr>
          <p:cNvPr id="4" name="Group 3"/>
          <p:cNvGrpSpPr/>
          <p:nvPr/>
        </p:nvGrpSpPr>
        <p:grpSpPr>
          <a:xfrm>
            <a:off x="181815" y="1025804"/>
            <a:ext cx="8871182" cy="5181600"/>
            <a:chOff x="181815" y="1025804"/>
            <a:chExt cx="8871182" cy="51816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15" y="1025804"/>
              <a:ext cx="8871182" cy="51816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/>
            <a:srcRect l="85888" t="34593" r="2149" b="44497"/>
            <a:stretch/>
          </p:blipFill>
          <p:spPr>
            <a:xfrm>
              <a:off x="6172200" y="4191000"/>
              <a:ext cx="846221" cy="945777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5"/>
            <a:srcRect l="18334" t="8180" r="73925" b="79715"/>
            <a:stretch/>
          </p:blipFill>
          <p:spPr>
            <a:xfrm>
              <a:off x="2362200" y="2514600"/>
              <a:ext cx="609600" cy="609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31135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8671997" y="6245504"/>
            <a:ext cx="381000" cy="270144"/>
          </a:xfrm>
          <a:custGeom>
            <a:avLst/>
            <a:gdLst>
              <a:gd name="connsiteX0" fmla="*/ 0 w 381000"/>
              <a:gd name="connsiteY0" fmla="*/ 0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0 w 381000"/>
              <a:gd name="connsiteY4" fmla="*/ 0 h 304800"/>
              <a:gd name="connsiteX0" fmla="*/ 10664 w 381000"/>
              <a:gd name="connsiteY0" fmla="*/ 39988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10664 w 381000"/>
              <a:gd name="connsiteY4" fmla="*/ 39988 h 304800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270144">
                <a:moveTo>
                  <a:pt x="10664" y="5332"/>
                </a:moveTo>
                <a:lnTo>
                  <a:pt x="365005" y="0"/>
                </a:lnTo>
                <a:lnTo>
                  <a:pt x="381000" y="270144"/>
                </a:lnTo>
                <a:lnTo>
                  <a:pt x="0" y="270144"/>
                </a:lnTo>
                <a:lnTo>
                  <a:pt x="10664" y="53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2399" y="-19050"/>
            <a:ext cx="85195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presence: presence excluding transients density plot</a:t>
            </a:r>
          </a:p>
        </p:txBody>
      </p:sp>
      <p:sp>
        <p:nvSpPr>
          <p:cNvPr id="3" name="Rectangle 2"/>
          <p:cNvSpPr/>
          <p:nvPr/>
        </p:nvSpPr>
        <p:spPr>
          <a:xfrm>
            <a:off x="7391400" y="6420124"/>
            <a:ext cx="457200" cy="191048"/>
          </a:xfrm>
          <a:prstGeom prst="rect">
            <a:avLst/>
          </a:prstGeom>
          <a:solidFill>
            <a:schemeClr val="bg1"/>
          </a:solidFill>
          <a:ln w="1047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077200" y="2590800"/>
            <a:ext cx="3810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62524" y="467529"/>
            <a:ext cx="8776676" cy="6257143"/>
            <a:chOff x="62524" y="467529"/>
            <a:chExt cx="8776676" cy="625714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r="3533"/>
            <a:stretch/>
          </p:blipFill>
          <p:spPr>
            <a:xfrm>
              <a:off x="62524" y="467529"/>
              <a:ext cx="8700476" cy="6257143"/>
            </a:xfrm>
            <a:prstGeom prst="rect">
              <a:avLst/>
            </a:prstGeom>
          </p:spPr>
        </p:pic>
        <p:grpSp>
          <p:nvGrpSpPr>
            <p:cNvPr id="8" name="Group 7"/>
            <p:cNvGrpSpPr/>
            <p:nvPr/>
          </p:nvGrpSpPr>
          <p:grpSpPr>
            <a:xfrm>
              <a:off x="1143000" y="486579"/>
              <a:ext cx="7696200" cy="4066371"/>
              <a:chOff x="1143000" y="486579"/>
              <a:chExt cx="7696200" cy="4066371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3"/>
              <a:srcRect l="79139" t="33899" b="38853"/>
              <a:stretch/>
            </p:blipFill>
            <p:spPr>
              <a:xfrm>
                <a:off x="1143000" y="486579"/>
                <a:ext cx="2261510" cy="1447800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8458200" y="2038350"/>
                <a:ext cx="381000" cy="25146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685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458200" cy="4525963"/>
          </a:xfrm>
        </p:spPr>
        <p:txBody>
          <a:bodyPr/>
          <a:lstStyle/>
          <a:p>
            <a:r>
              <a:rPr lang="en-US" dirty="0"/>
              <a:t>Improvements to methods</a:t>
            </a:r>
          </a:p>
          <a:p>
            <a:r>
              <a:rPr lang="en-US" dirty="0"/>
              <a:t>Additional analyses</a:t>
            </a:r>
          </a:p>
          <a:p>
            <a:r>
              <a:rPr lang="en-US" dirty="0"/>
              <a:t>Manuscript in progress</a:t>
            </a:r>
          </a:p>
          <a:p>
            <a:pPr lvl="1"/>
            <a:r>
              <a:rPr lang="en-US" dirty="0"/>
              <a:t>goal submission by December 2019</a:t>
            </a:r>
          </a:p>
          <a:p>
            <a:pPr lvl="1"/>
            <a:r>
              <a:rPr lang="en-US" dirty="0"/>
              <a:t>Target journals: </a:t>
            </a:r>
            <a:r>
              <a:rPr lang="en-US" dirty="0" err="1"/>
              <a:t>Ecography</a:t>
            </a:r>
            <a:r>
              <a:rPr lang="en-US" dirty="0"/>
              <a:t>, Diversity &amp; Distributions</a:t>
            </a:r>
          </a:p>
          <a:p>
            <a:r>
              <a:rPr lang="en-US" dirty="0"/>
              <a:t>Additional comments/concerns?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893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3763963"/>
          </a:xfrm>
        </p:spPr>
        <p:txBody>
          <a:bodyPr/>
          <a:lstStyle/>
          <a:p>
            <a:r>
              <a:rPr lang="en-US" dirty="0"/>
              <a:t>Does temporal occupancy predict avian species distribution models better than presence/absence?</a:t>
            </a:r>
          </a:p>
        </p:txBody>
      </p:sp>
    </p:spTree>
    <p:extLst>
      <p:ext uri="{BB962C8B-B14F-4D97-AF65-F5344CB8AC3E}">
        <p14:creationId xmlns:p14="http://schemas.microsoft.com/office/powerpoint/2010/main" val="3081478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196 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/>
              <a:t>&gt;= 50 presences across the range</a:t>
            </a:r>
          </a:p>
          <a:p>
            <a:r>
              <a:rPr lang="en-US" dirty="0"/>
              <a:t>953 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13471" y="4178836"/>
            <a:ext cx="681616" cy="11194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81000" y="3048000"/>
            <a:ext cx="8458200" cy="3407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1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196 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/>
              <a:t>&gt;= 50 presences across the range</a:t>
            </a:r>
          </a:p>
          <a:p>
            <a:r>
              <a:rPr lang="en-US" dirty="0"/>
              <a:t>953 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51826" y="4343400"/>
            <a:ext cx="564748" cy="9274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3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382000" cy="5372765"/>
          </a:xfrm>
        </p:spPr>
        <p:txBody>
          <a:bodyPr>
            <a:normAutofit/>
          </a:bodyPr>
          <a:lstStyle/>
          <a:p>
            <a:r>
              <a:rPr lang="en-US" dirty="0"/>
              <a:t>4 SDM methods tested using temporal occupancy and presence/absence, including/excluding transient species </a:t>
            </a:r>
          </a:p>
          <a:p>
            <a:pPr lvl="1"/>
            <a:r>
              <a:rPr lang="en-US" dirty="0"/>
              <a:t>GLM</a:t>
            </a:r>
          </a:p>
          <a:p>
            <a:pPr lvl="1"/>
            <a:r>
              <a:rPr lang="en-US" dirty="0"/>
              <a:t>GAM</a:t>
            </a:r>
          </a:p>
          <a:p>
            <a:pPr lvl="1"/>
            <a:r>
              <a:rPr lang="en-US" dirty="0"/>
              <a:t>Random Forest</a:t>
            </a:r>
          </a:p>
          <a:p>
            <a:pPr lvl="1"/>
            <a:r>
              <a:rPr lang="en-US" dirty="0" err="1"/>
              <a:t>MaxEnt</a:t>
            </a:r>
            <a:endParaRPr lang="en-US" dirty="0"/>
          </a:p>
          <a:p>
            <a:r>
              <a:rPr lang="en-US" dirty="0"/>
              <a:t>Model evaluation: root mean square error (RMSE)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880EDD-4A85-4D4E-9977-8AF818C20A19}"/>
              </a:ext>
            </a:extLst>
          </p:cNvPr>
          <p:cNvSpPr txBox="1"/>
          <p:nvPr/>
        </p:nvSpPr>
        <p:spPr>
          <a:xfrm>
            <a:off x="6172200" y="643956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3"/>
              </a:rPr>
              <a:t>http://climate.audubon.org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1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28600"/>
            <a:ext cx="6429375" cy="3638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" y="3505200"/>
            <a:ext cx="6400800" cy="15430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" y="4953000"/>
            <a:ext cx="638175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0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/>
          <a:srcRect l="31204" t="18947" r="56835" b="51553"/>
          <a:stretch/>
        </p:blipFill>
        <p:spPr>
          <a:xfrm>
            <a:off x="10058400" y="42121"/>
            <a:ext cx="1066800" cy="1447800"/>
          </a:xfrm>
          <a:prstGeom prst="rect">
            <a:avLst/>
          </a:prstGeom>
        </p:spPr>
      </p:pic>
      <p:grpSp>
        <p:nvGrpSpPr>
          <p:cNvPr id="1024" name="Group 1023"/>
          <p:cNvGrpSpPr/>
          <p:nvPr/>
        </p:nvGrpSpPr>
        <p:grpSpPr>
          <a:xfrm>
            <a:off x="57304" y="42121"/>
            <a:ext cx="8527361" cy="6793756"/>
            <a:chOff x="57304" y="42121"/>
            <a:chExt cx="8527361" cy="6793756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2200" y="42121"/>
              <a:ext cx="8462465" cy="6793756"/>
            </a:xfrm>
            <a:prstGeom prst="rect">
              <a:avLst/>
            </a:prstGeom>
          </p:spPr>
        </p:pic>
        <p:grpSp>
          <p:nvGrpSpPr>
            <p:cNvPr id="27" name="Group 26"/>
            <p:cNvGrpSpPr/>
            <p:nvPr/>
          </p:nvGrpSpPr>
          <p:grpSpPr>
            <a:xfrm>
              <a:off x="149942" y="924010"/>
              <a:ext cx="872503" cy="345300"/>
              <a:chOff x="149942" y="924010"/>
              <a:chExt cx="872503" cy="345300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149942" y="942111"/>
                <a:ext cx="573526" cy="327199"/>
                <a:chOff x="180146" y="1011788"/>
                <a:chExt cx="573526" cy="327199"/>
              </a:xfrm>
            </p:grpSpPr>
            <p:grpSp>
              <p:nvGrpSpPr>
                <p:cNvPr id="22" name="Group 21"/>
                <p:cNvGrpSpPr/>
                <p:nvPr/>
              </p:nvGrpSpPr>
              <p:grpSpPr>
                <a:xfrm>
                  <a:off x="180146" y="1011788"/>
                  <a:ext cx="573526" cy="327199"/>
                  <a:chOff x="8450298" y="3048000"/>
                  <a:chExt cx="769902" cy="457200"/>
                </a:xfrm>
              </p:grpSpPr>
              <p:pic>
                <p:nvPicPr>
                  <p:cNvPr id="18" name="Picture 17"/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32620" t="24507" r="58747" b="67744"/>
                  <a:stretch/>
                </p:blipFill>
                <p:spPr>
                  <a:xfrm>
                    <a:off x="8450298" y="3124873"/>
                    <a:ext cx="769902" cy="380327"/>
                  </a:xfrm>
                  <a:prstGeom prst="rect">
                    <a:avLst/>
                  </a:prstGeom>
                </p:spPr>
              </p:pic>
              <p:pic>
                <p:nvPicPr>
                  <p:cNvPr id="21" name="Picture 20"/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14288" t="65822" r="57143" b="18357"/>
                  <a:stretch/>
                </p:blipFill>
                <p:spPr>
                  <a:xfrm>
                    <a:off x="8471507" y="3048000"/>
                    <a:ext cx="304800" cy="228600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5" name="Rectangle 24"/>
                <p:cNvSpPr/>
                <p:nvPr/>
              </p:nvSpPr>
              <p:spPr>
                <a:xfrm>
                  <a:off x="326564" y="1044124"/>
                  <a:ext cx="76200" cy="1307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" name="TextBox 4"/>
              <p:cNvSpPr txBox="1"/>
              <p:nvPr/>
            </p:nvSpPr>
            <p:spPr>
              <a:xfrm>
                <a:off x="213916" y="924010"/>
                <a:ext cx="808529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 smtClean="0"/>
                  <a:t>5+ presences </a:t>
                </a: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57304" y="2320224"/>
              <a:ext cx="850515" cy="939764"/>
              <a:chOff x="57304" y="2320224"/>
              <a:chExt cx="850515" cy="939764"/>
            </a:xfrm>
          </p:grpSpPr>
          <p:pic>
            <p:nvPicPr>
              <p:cNvPr id="14" name="Picture 13"/>
              <p:cNvPicPr>
                <a:picLocks noChangeAspect="1"/>
              </p:cNvPicPr>
              <p:nvPr/>
            </p:nvPicPr>
            <p:blipFill rotWithShape="1">
              <a:blip r:embed="rId5"/>
              <a:srcRect l="30392" t="79464" r="67812" b="2982"/>
              <a:stretch/>
            </p:blipFill>
            <p:spPr>
              <a:xfrm rot="10800000">
                <a:off x="149942" y="2514600"/>
                <a:ext cx="138548" cy="745388"/>
              </a:xfrm>
              <a:prstGeom prst="rect">
                <a:avLst/>
              </a:prstGeom>
            </p:spPr>
          </p:pic>
          <p:sp>
            <p:nvSpPr>
              <p:cNvPr id="28" name="TextBox 27"/>
              <p:cNvSpPr txBox="1"/>
              <p:nvPr/>
            </p:nvSpPr>
            <p:spPr>
              <a:xfrm>
                <a:off x="213916" y="2443974"/>
                <a:ext cx="58632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 smtClean="0"/>
                  <a:t>High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207335" y="3029156"/>
                <a:ext cx="70048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 smtClean="0"/>
                  <a:t>Low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57304" y="2320224"/>
                <a:ext cx="75880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 smtClean="0"/>
                  <a:t>Suitability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60731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757820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" y="4048398"/>
            <a:ext cx="2358081" cy="22430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75" y="448969"/>
            <a:ext cx="2264845" cy="22430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9750" y="4048398"/>
            <a:ext cx="2286000" cy="223920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8193" y="416768"/>
            <a:ext cx="2282333" cy="2248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0100" y="4058565"/>
            <a:ext cx="2290767" cy="22563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0099" y="423623"/>
            <a:ext cx="2290768" cy="225049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87279" y="4058565"/>
            <a:ext cx="2289146" cy="224809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9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</p:spTree>
    <p:extLst>
      <p:ext uri="{BB962C8B-B14F-4D97-AF65-F5344CB8AC3E}">
        <p14:creationId xmlns:p14="http://schemas.microsoft.com/office/powerpoint/2010/main" val="27542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8" y="409680"/>
            <a:ext cx="2515421" cy="2511708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176489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0596" y="3860427"/>
            <a:ext cx="2321403" cy="23179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434260"/>
            <a:ext cx="2461338" cy="23792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619" y="3862976"/>
            <a:ext cx="2427719" cy="23029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28107" y="3852139"/>
            <a:ext cx="2301046" cy="22667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18536" y="412024"/>
            <a:ext cx="2459395" cy="239045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16668" y="3865119"/>
            <a:ext cx="2362230" cy="224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98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Couture.thmx</Template>
  <TotalTime>77891</TotalTime>
  <Words>392</Words>
  <Application>Microsoft Office PowerPoint</Application>
  <PresentationFormat>On-screen Show (4:3)</PresentationFormat>
  <Paragraphs>108</Paragraphs>
  <Slides>14</Slides>
  <Notes>7</Notes>
  <HiddenSlides>4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PowerPoint Presentation</vt:lpstr>
      <vt:lpstr>Question</vt:lpstr>
      <vt:lpstr>Data</vt:lpstr>
      <vt:lpstr>Data</vt:lpstr>
      <vt:lpstr>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Next Steps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Snell</dc:creator>
  <cp:lastModifiedBy>Taylor, Sara Jeanne Snell</cp:lastModifiedBy>
  <cp:revision>895</cp:revision>
  <dcterms:created xsi:type="dcterms:W3CDTF">2016-02-25T15:43:59Z</dcterms:created>
  <dcterms:modified xsi:type="dcterms:W3CDTF">2019-08-27T17:53:58Z</dcterms:modified>
</cp:coreProperties>
</file>

<file path=docProps/thumbnail.jpeg>
</file>